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D2466B-8867-480E-807E-81AF22098C3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FA851E-7CC9-4F5E-BFDD-C6EFE25221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sumdu.edu.ua/data/kodeks_SSU.pdf" TargetMode="External"/><Relationship Id="rId2" Type="http://schemas.openxmlformats.org/officeDocument/2006/relationships/hyperlink" Target="https://zakon.rada.gov.ua/laws/show/2145-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spu.edu.ua/images/2020/doc/polozhennya_pro_sistemu_vnutrishnogo_zabezpechennya_yakosti_osvitnoyi_diyalnosti_ta_yakosti_vo_620e3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АКАДЕМІЧНА ВІДПОВІДАЛЬНІСТЬ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572008"/>
            <a:ext cx="7854696" cy="175260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К. філос. н., ст. викладач </a:t>
            </a:r>
          </a:p>
          <a:p>
            <a:r>
              <a:rPr lang="uk-UA" sz="1800" dirty="0" smtClean="0"/>
              <a:t>кафедри філософії та соціальних наук</a:t>
            </a:r>
          </a:p>
          <a:p>
            <a:r>
              <a:rPr lang="uk-UA" sz="1800" dirty="0" smtClean="0"/>
              <a:t> </a:t>
            </a:r>
            <a:r>
              <a:rPr lang="uk-UA" sz="1800" dirty="0" err="1" smtClean="0"/>
              <a:t>СумДПУ</a:t>
            </a:r>
            <a:r>
              <a:rPr lang="uk-UA" sz="1800" dirty="0" smtClean="0"/>
              <a:t> імені А. С. Макаренка</a:t>
            </a:r>
          </a:p>
          <a:p>
            <a:r>
              <a:rPr lang="uk-UA" sz="1800" dirty="0" smtClean="0"/>
              <a:t> Пономаренко Тетяна Олександрівна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15.05. вебинар наш\картинки\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02" y="928670"/>
            <a:ext cx="9096098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469454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Академічна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порушення</a:t>
            </a:r>
            <a:r>
              <a:rPr lang="ru-RU" dirty="0" smtClean="0"/>
              <a:t> норм та </a:t>
            </a:r>
            <a:r>
              <a:rPr lang="ru-RU" dirty="0" err="1" smtClean="0"/>
              <a:t>принципів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регламентується</a:t>
            </a:r>
            <a:r>
              <a:rPr lang="ru-RU" dirty="0" smtClean="0"/>
              <a:t> </a:t>
            </a:r>
            <a:r>
              <a:rPr lang="ru-RU" b="1" i="1" dirty="0" err="1" smtClean="0"/>
              <a:t>нормативними</a:t>
            </a:r>
            <a:r>
              <a:rPr lang="ru-RU" b="1" i="1" dirty="0" smtClean="0"/>
              <a:t> документами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їни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“Про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вищу 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освіту”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hlinkClick r:id="rId2"/>
              </a:rPr>
              <a:t>Закон </a:t>
            </a:r>
            <a:r>
              <a:rPr lang="ru-RU" dirty="0" err="1" smtClean="0">
                <a:hlinkClick r:id="rId2"/>
              </a:rPr>
              <a:t>України</a:t>
            </a:r>
            <a:r>
              <a:rPr lang="ru-RU" dirty="0" smtClean="0">
                <a:hlinkClick r:id="rId2"/>
              </a:rPr>
              <a:t> «Про </a:t>
            </a:r>
            <a:r>
              <a:rPr lang="ru-RU" dirty="0" err="1" smtClean="0">
                <a:hlinkClick r:id="rId2"/>
              </a:rPr>
              <a:t>освіту</a:t>
            </a:r>
            <a:r>
              <a:rPr lang="ru-RU" dirty="0" smtClean="0">
                <a:hlinkClick r:id="rId2"/>
              </a:rPr>
              <a:t>» (ст. 42)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Кодекс </a:t>
            </a:r>
            <a:r>
              <a:rPr lang="ru-RU" dirty="0" err="1" smtClean="0">
                <a:hlinkClick r:id="rId3"/>
              </a:rPr>
              <a:t>академічної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доброчесності</a:t>
            </a:r>
            <a:r>
              <a:rPr lang="ru-RU" dirty="0" smtClean="0">
                <a:hlinkClick r:id="rId3"/>
              </a:rPr>
              <a:t> </a:t>
            </a:r>
            <a:r>
              <a:rPr lang="ru-RU" dirty="0" err="1" smtClean="0">
                <a:hlinkClick r:id="rId3"/>
              </a:rPr>
              <a:t>Сумського</a:t>
            </a:r>
            <a:r>
              <a:rPr lang="ru-RU" dirty="0" smtClean="0">
                <a:hlinkClick r:id="rId3"/>
              </a:rPr>
              <a:t> державного </a:t>
            </a:r>
            <a:r>
              <a:rPr lang="ru-RU" dirty="0" err="1" smtClean="0">
                <a:hlinkClick r:id="rId3"/>
              </a:rPr>
              <a:t>педагогічного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університету</a:t>
            </a:r>
            <a:r>
              <a:rPr lang="ru-RU" dirty="0" smtClean="0">
                <a:hlinkClick r:id="rId3"/>
              </a:rPr>
              <a:t> </a:t>
            </a:r>
            <a:r>
              <a:rPr lang="ru-RU" dirty="0" err="1" smtClean="0">
                <a:hlinkClick r:id="rId3"/>
              </a:rPr>
              <a:t>імені</a:t>
            </a:r>
            <a:r>
              <a:rPr lang="ru-RU" dirty="0" smtClean="0">
                <a:hlinkClick r:id="rId3"/>
              </a:rPr>
              <a:t> А. С. </a:t>
            </a:r>
            <a:r>
              <a:rPr lang="ru-RU" dirty="0" err="1" smtClean="0">
                <a:hlinkClick r:id="rId3"/>
              </a:rPr>
              <a:t>Макаренка</a:t>
            </a:r>
            <a:r>
              <a:rPr lang="ru-RU" dirty="0" smtClean="0">
                <a:hlinkClick r:id="rId3"/>
              </a:rPr>
              <a:t> (п. 6)</a:t>
            </a:r>
            <a:endParaRPr lang="ru-RU" dirty="0" smtClean="0"/>
          </a:p>
          <a:p>
            <a:r>
              <a:rPr lang="ru-RU" dirty="0" err="1" smtClean="0">
                <a:hlinkClick r:id="rId4"/>
              </a:rPr>
              <a:t>Положення</a:t>
            </a:r>
            <a:r>
              <a:rPr lang="ru-RU" dirty="0" smtClean="0">
                <a:hlinkClick r:id="rId4"/>
              </a:rPr>
              <a:t> про систему </a:t>
            </a:r>
            <a:r>
              <a:rPr lang="ru-RU" dirty="0" err="1" smtClean="0">
                <a:hlinkClick r:id="rId4"/>
              </a:rPr>
              <a:t>внутрішнього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забезпечення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якості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освітньої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діяльності</a:t>
            </a:r>
            <a:r>
              <a:rPr lang="ru-RU" dirty="0" smtClean="0">
                <a:hlinkClick r:id="rId4"/>
              </a:rPr>
              <a:t> та </a:t>
            </a:r>
            <a:r>
              <a:rPr lang="ru-RU" dirty="0" err="1" smtClean="0">
                <a:hlinkClick r:id="rId4"/>
              </a:rPr>
              <a:t>якості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вищої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Сумського</a:t>
            </a:r>
            <a:r>
              <a:rPr lang="ru-RU" dirty="0" smtClean="0"/>
              <a:t> державного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 </a:t>
            </a:r>
            <a:r>
              <a:rPr lang="ru-RU" dirty="0" err="1" smtClean="0"/>
              <a:t>імені</a:t>
            </a:r>
            <a:r>
              <a:rPr lang="ru-RU" dirty="0" smtClean="0"/>
              <a:t> А. С. </a:t>
            </a:r>
            <a:r>
              <a:rPr lang="ru-RU" dirty="0" err="1" smtClean="0"/>
              <a:t>Макаренка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Закон України «Про освіту».</a:t>
            </a:r>
            <a:br>
              <a:rPr lang="uk-UA" sz="3600" b="1" dirty="0" smtClean="0"/>
            </a:br>
            <a:r>
              <a:rPr lang="uk-UA" sz="3600" b="1" dirty="0" smtClean="0"/>
              <a:t>Стаття 42.</a:t>
            </a:r>
            <a:r>
              <a:rPr lang="ru-RU" sz="3600" dirty="0" smtClean="0"/>
              <a:t> </a:t>
            </a:r>
            <a:r>
              <a:rPr lang="uk-UA" sz="3600" dirty="0" smtClean="0"/>
              <a:t>Академічна доброчесність.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      </a:t>
            </a:r>
          </a:p>
          <a:p>
            <a:pPr algn="just">
              <a:buNone/>
            </a:pPr>
            <a:r>
              <a:rPr lang="uk-UA" b="1" dirty="0" smtClean="0"/>
              <a:t>          Академічна доброчесність </a:t>
            </a:r>
            <a:r>
              <a:rPr lang="uk-UA" dirty="0" smtClean="0"/>
              <a:t>- це сукупність 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до результатів навчання та/або наукових (творчих) досягнень.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Закон України «Про освіту».</a:t>
            </a:r>
            <a:br>
              <a:rPr lang="uk-UA" sz="3600" b="1" dirty="0" smtClean="0"/>
            </a:br>
            <a:r>
              <a:rPr lang="uk-UA" sz="3600" b="1" dirty="0" smtClean="0"/>
              <a:t>Стаття 42.</a:t>
            </a:r>
            <a:r>
              <a:rPr lang="ru-RU" sz="3600" dirty="0" smtClean="0"/>
              <a:t> </a:t>
            </a:r>
            <a:r>
              <a:rPr lang="uk-UA" sz="3600" dirty="0" smtClean="0"/>
              <a:t>Академічна доброчесність.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i="1" dirty="0" err="1" smtClean="0"/>
              <a:t>Дотримання</a:t>
            </a:r>
            <a:r>
              <a:rPr lang="ru-RU" i="1" dirty="0" smtClean="0"/>
              <a:t> </a:t>
            </a:r>
            <a:r>
              <a:rPr lang="ru-RU" i="1" dirty="0" err="1" smtClean="0"/>
              <a:t>академічної</a:t>
            </a:r>
            <a:r>
              <a:rPr lang="ru-RU" i="1" dirty="0" smtClean="0"/>
              <a:t> </a:t>
            </a:r>
            <a:r>
              <a:rPr lang="ru-RU" i="1" dirty="0" err="1" smtClean="0"/>
              <a:t>доброчесності</a:t>
            </a:r>
            <a:r>
              <a:rPr lang="ru-RU" i="1" dirty="0" smtClean="0"/>
              <a:t> </a:t>
            </a:r>
            <a:r>
              <a:rPr lang="ru-RU" i="1" dirty="0" err="1" smtClean="0"/>
              <a:t>педагогічними</a:t>
            </a:r>
            <a:r>
              <a:rPr lang="ru-RU" i="1" dirty="0" smtClean="0"/>
              <a:t>, </a:t>
            </a:r>
            <a:r>
              <a:rPr lang="ru-RU" i="1" dirty="0" err="1" smtClean="0"/>
              <a:t>науково-педагогічними</a:t>
            </a:r>
            <a:r>
              <a:rPr lang="ru-RU" i="1" dirty="0" smtClean="0"/>
              <a:t> та </a:t>
            </a:r>
            <a:r>
              <a:rPr lang="ru-RU" i="1" dirty="0" err="1" smtClean="0"/>
              <a:t>науковими</a:t>
            </a:r>
            <a:r>
              <a:rPr lang="ru-RU" i="1" dirty="0" smtClean="0"/>
              <a:t> </a:t>
            </a:r>
            <a:r>
              <a:rPr lang="ru-RU" i="1" dirty="0" err="1" smtClean="0"/>
              <a:t>працівниками</a:t>
            </a:r>
            <a:r>
              <a:rPr lang="ru-RU" i="1" dirty="0" smtClean="0"/>
              <a:t> </a:t>
            </a:r>
            <a:r>
              <a:rPr lang="ru-RU" i="1" dirty="0" err="1" smtClean="0"/>
              <a:t>передбачає</a:t>
            </a:r>
            <a:r>
              <a:rPr lang="ru-RU" i="1" dirty="0" smtClean="0"/>
              <a:t>:</a:t>
            </a:r>
          </a:p>
          <a:p>
            <a:pPr algn="just"/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розробок</a:t>
            </a:r>
            <a:r>
              <a:rPr lang="ru-RU" dirty="0" smtClean="0"/>
              <a:t>, </a:t>
            </a:r>
            <a:r>
              <a:rPr lang="ru-RU" dirty="0" err="1" smtClean="0"/>
              <a:t>тверджень</a:t>
            </a:r>
            <a:r>
              <a:rPr lang="ru-RU" dirty="0" smtClean="0"/>
              <a:t>, </a:t>
            </a:r>
            <a:r>
              <a:rPr lang="ru-RU" dirty="0" err="1" smtClean="0"/>
              <a:t>відомостей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дотримання</a:t>
            </a:r>
            <a:r>
              <a:rPr lang="ru-RU" dirty="0" smtClean="0"/>
              <a:t> норм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авторське</a:t>
            </a:r>
            <a:r>
              <a:rPr lang="ru-RU" dirty="0" smtClean="0"/>
              <a:t> право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суміжні</a:t>
            </a:r>
            <a:r>
              <a:rPr lang="ru-RU" dirty="0" smtClean="0"/>
              <a:t> права;</a:t>
            </a:r>
          </a:p>
          <a:p>
            <a:pPr algn="just"/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методики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використаної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та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педагогічну</a:t>
            </a:r>
            <a:r>
              <a:rPr lang="ru-RU" dirty="0" smtClean="0"/>
              <a:t> (</a:t>
            </a:r>
            <a:r>
              <a:rPr lang="ru-RU" dirty="0" err="1" smtClean="0"/>
              <a:t>науково-педагогічну</a:t>
            </a:r>
            <a:r>
              <a:rPr lang="ru-RU" dirty="0" smtClean="0"/>
              <a:t>, </a:t>
            </a:r>
            <a:r>
              <a:rPr lang="ru-RU" dirty="0" err="1" smtClean="0"/>
              <a:t>творчу</a:t>
            </a:r>
            <a:r>
              <a:rPr lang="ru-RU" dirty="0" smtClean="0"/>
              <a:t>) </a:t>
            </a:r>
            <a:r>
              <a:rPr lang="ru-RU" dirty="0" err="1" smtClean="0"/>
              <a:t>діяльність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контроль за </a:t>
            </a:r>
            <a:r>
              <a:rPr lang="ru-RU" dirty="0" err="1" smtClean="0"/>
              <a:t>дотриманням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здобувачами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об’єктивне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Закон України «Про освіту».</a:t>
            </a:r>
            <a:br>
              <a:rPr lang="uk-UA" sz="3600" b="1" dirty="0" smtClean="0"/>
            </a:br>
            <a:r>
              <a:rPr lang="uk-UA" sz="3600" b="1" dirty="0" smtClean="0"/>
              <a:t>Стаття 42.</a:t>
            </a:r>
            <a:r>
              <a:rPr lang="ru-RU" sz="3600" dirty="0" smtClean="0"/>
              <a:t> </a:t>
            </a:r>
            <a:r>
              <a:rPr lang="uk-UA" sz="3600" dirty="0" smtClean="0"/>
              <a:t>Академічна доброчесність.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i="1" dirty="0" err="1" smtClean="0"/>
              <a:t>Дотримання</a:t>
            </a:r>
            <a:r>
              <a:rPr lang="ru-RU" i="1" dirty="0" smtClean="0"/>
              <a:t> </a:t>
            </a:r>
            <a:r>
              <a:rPr lang="ru-RU" i="1" dirty="0" err="1" smtClean="0"/>
              <a:t>академічної</a:t>
            </a:r>
            <a:r>
              <a:rPr lang="ru-RU" i="1" dirty="0" smtClean="0"/>
              <a:t> </a:t>
            </a:r>
            <a:r>
              <a:rPr lang="ru-RU" i="1" dirty="0" err="1" smtClean="0"/>
              <a:t>доброчесності</a:t>
            </a:r>
            <a:r>
              <a:rPr lang="ru-RU" i="1" dirty="0" smtClean="0"/>
              <a:t> </a:t>
            </a:r>
            <a:r>
              <a:rPr lang="ru-RU" i="1" dirty="0" err="1" smtClean="0"/>
              <a:t>здобувачами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</a:t>
            </a:r>
            <a:r>
              <a:rPr lang="ru-RU" i="1" dirty="0" err="1" smtClean="0"/>
              <a:t>передбачає</a:t>
            </a:r>
            <a:r>
              <a:rPr lang="ru-RU" i="1" dirty="0" smtClean="0"/>
              <a:t>:</a:t>
            </a:r>
          </a:p>
          <a:p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завдань</a:t>
            </a:r>
            <a:r>
              <a:rPr lang="ru-RU" dirty="0" smtClean="0"/>
              <a:t> поточного та </a:t>
            </a:r>
            <a:r>
              <a:rPr lang="ru-RU" dirty="0" err="1" smtClean="0"/>
              <a:t>підсумкового</a:t>
            </a:r>
            <a:r>
              <a:rPr lang="ru-RU" dirty="0" smtClean="0"/>
              <a:t> контролю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(для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особливими</a:t>
            </a:r>
            <a:r>
              <a:rPr lang="ru-RU" dirty="0" smtClean="0"/>
              <a:t> </a:t>
            </a:r>
            <a:r>
              <a:rPr lang="ru-RU" dirty="0" err="1" smtClean="0"/>
              <a:t>освітніми</a:t>
            </a:r>
            <a:r>
              <a:rPr lang="ru-RU" dirty="0" smtClean="0"/>
              <a:t> потребами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вимога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потреб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розробок</a:t>
            </a:r>
            <a:r>
              <a:rPr lang="ru-RU" dirty="0" smtClean="0"/>
              <a:t>, </a:t>
            </a:r>
            <a:r>
              <a:rPr lang="ru-RU" dirty="0" err="1" smtClean="0"/>
              <a:t>тверджень</a:t>
            </a:r>
            <a:r>
              <a:rPr lang="ru-RU" dirty="0" smtClean="0"/>
              <a:t>, </a:t>
            </a:r>
            <a:r>
              <a:rPr lang="ru-RU" dirty="0" err="1" smtClean="0"/>
              <a:t>відомостей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дотримання</a:t>
            </a:r>
            <a:r>
              <a:rPr lang="ru-RU" dirty="0" smtClean="0"/>
              <a:t> норм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авторське</a:t>
            </a:r>
            <a:r>
              <a:rPr lang="ru-RU" dirty="0" smtClean="0"/>
              <a:t> право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суміжні</a:t>
            </a:r>
            <a:r>
              <a:rPr lang="ru-RU" dirty="0" smtClean="0"/>
              <a:t> права;</a:t>
            </a:r>
          </a:p>
          <a:p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(</a:t>
            </a:r>
            <a:r>
              <a:rPr lang="ru-RU" dirty="0" err="1" smtClean="0"/>
              <a:t>наукової</a:t>
            </a:r>
            <a:r>
              <a:rPr lang="ru-RU" dirty="0" smtClean="0"/>
              <a:t>, </a:t>
            </a:r>
            <a:r>
              <a:rPr lang="ru-RU" dirty="0" err="1" smtClean="0"/>
              <a:t>творчої</a:t>
            </a:r>
            <a:r>
              <a:rPr lang="ru-RU" dirty="0" smtClean="0"/>
              <a:t>)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використані</a:t>
            </a:r>
            <a:r>
              <a:rPr lang="ru-RU" dirty="0" smtClean="0"/>
              <a:t> методики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Закон України «Про освіту».</a:t>
            </a:r>
            <a:br>
              <a:rPr lang="uk-UA" sz="3600" b="1" dirty="0" smtClean="0"/>
            </a:br>
            <a:r>
              <a:rPr lang="uk-UA" sz="3600" b="1" dirty="0" smtClean="0"/>
              <a:t>Стаття 42.</a:t>
            </a:r>
            <a:r>
              <a:rPr lang="ru-RU" sz="3600" dirty="0" smtClean="0"/>
              <a:t> </a:t>
            </a:r>
            <a:r>
              <a:rPr lang="uk-UA" sz="3600" dirty="0" smtClean="0"/>
              <a:t>Академічна доброчесність.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i="1" dirty="0" err="1" smtClean="0"/>
              <a:t>Порушенням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академічної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доброчесності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вважається</a:t>
            </a:r>
            <a:r>
              <a:rPr lang="ru-RU" sz="3400" b="1" i="1" dirty="0" smtClean="0"/>
              <a:t>:</a:t>
            </a:r>
          </a:p>
          <a:p>
            <a:r>
              <a:rPr lang="ru-RU" dirty="0" err="1" smtClean="0"/>
              <a:t>академічний</a:t>
            </a:r>
            <a:r>
              <a:rPr lang="ru-RU" dirty="0" smtClean="0"/>
              <a:t> </a:t>
            </a:r>
            <a:r>
              <a:rPr lang="ru-RU" dirty="0" err="1" smtClean="0"/>
              <a:t>плагіат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самоплагіат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фабрикація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фальсифікація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списування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обман;</a:t>
            </a:r>
          </a:p>
          <a:p>
            <a:r>
              <a:rPr lang="ru-RU" dirty="0" err="1" smtClean="0"/>
              <a:t>хабарництво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необ’єктивне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здобувачам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проходження</a:t>
            </a:r>
            <a:r>
              <a:rPr lang="ru-RU" dirty="0" smtClean="0"/>
              <a:t> ними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перешкод</a:t>
            </a:r>
            <a:r>
              <a:rPr lang="ru-RU" dirty="0" smtClean="0"/>
              <a:t>, не </a:t>
            </a:r>
            <a:r>
              <a:rPr lang="ru-RU" dirty="0" err="1" smtClean="0"/>
              <a:t>передбачених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процедурами </a:t>
            </a:r>
            <a:r>
              <a:rPr lang="ru-RU" dirty="0" err="1" smtClean="0"/>
              <a:t>проходження</a:t>
            </a:r>
            <a:r>
              <a:rPr lang="ru-RU" dirty="0" smtClean="0"/>
              <a:t> такого </a:t>
            </a:r>
            <a:r>
              <a:rPr lang="ru-RU" dirty="0" err="1" smtClean="0"/>
              <a:t>оцінювання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вплив</a:t>
            </a:r>
            <a:r>
              <a:rPr lang="ru-RU" dirty="0" smtClean="0"/>
              <a:t> у </a:t>
            </a:r>
            <a:r>
              <a:rPr lang="ru-RU" dirty="0" err="1" smtClean="0"/>
              <a:t>будь-якій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(</a:t>
            </a:r>
            <a:r>
              <a:rPr lang="ru-RU" dirty="0" err="1" smtClean="0"/>
              <a:t>прохання</a:t>
            </a:r>
            <a:r>
              <a:rPr lang="ru-RU" dirty="0" smtClean="0"/>
              <a:t>, </a:t>
            </a:r>
            <a:r>
              <a:rPr lang="ru-RU" dirty="0" err="1" smtClean="0"/>
              <a:t>умовляння</a:t>
            </a:r>
            <a:r>
              <a:rPr lang="ru-RU" dirty="0" smtClean="0"/>
              <a:t>, </a:t>
            </a:r>
            <a:r>
              <a:rPr lang="ru-RU" dirty="0" err="1" smtClean="0"/>
              <a:t>вказівка</a:t>
            </a:r>
            <a:r>
              <a:rPr lang="ru-RU" dirty="0" smtClean="0"/>
              <a:t>, </a:t>
            </a:r>
            <a:r>
              <a:rPr lang="ru-RU" dirty="0" err="1" smtClean="0"/>
              <a:t>погроза</a:t>
            </a:r>
            <a:r>
              <a:rPr lang="ru-RU" dirty="0" smtClean="0"/>
              <a:t>, </a:t>
            </a:r>
            <a:r>
              <a:rPr lang="ru-RU" dirty="0" err="1" smtClean="0"/>
              <a:t>примушування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на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(</a:t>
            </a:r>
            <a:r>
              <a:rPr lang="ru-RU" dirty="0" err="1" smtClean="0"/>
              <a:t>науково-педагогічного</a:t>
            </a:r>
            <a:r>
              <a:rPr lang="ru-RU" dirty="0" smtClean="0"/>
              <a:t>)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здійснення</a:t>
            </a:r>
            <a:r>
              <a:rPr lang="ru-RU" dirty="0" smtClean="0"/>
              <a:t> ним </a:t>
            </a:r>
            <a:r>
              <a:rPr lang="ru-RU" dirty="0" err="1" smtClean="0"/>
              <a:t>необ’єктивного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Закон України «Про освіту». </a:t>
            </a:r>
            <a:br>
              <a:rPr lang="uk-UA" sz="2400" b="1" dirty="0" smtClean="0"/>
            </a:br>
            <a:r>
              <a:rPr lang="uk-UA" sz="2400" b="1" dirty="0" smtClean="0"/>
              <a:t>Стаття 42.</a:t>
            </a:r>
            <a:r>
              <a:rPr lang="ru-RU" sz="2400" dirty="0" smtClean="0"/>
              <a:t> </a:t>
            </a:r>
            <a:r>
              <a:rPr lang="uk-UA" sz="2400" dirty="0" smtClean="0"/>
              <a:t>Академічна доброчесність. </a:t>
            </a:r>
            <a:br>
              <a:rPr lang="uk-UA" sz="2400" dirty="0" smtClean="0"/>
            </a:br>
            <a:r>
              <a:rPr lang="uk-UA" sz="2400" b="1" dirty="0" smtClean="0"/>
              <a:t>Кодекс академічної доброчесності </a:t>
            </a:r>
            <a:r>
              <a:rPr lang="uk-UA" sz="2400" b="1" dirty="0" err="1" smtClean="0"/>
              <a:t>СумДПУ</a:t>
            </a:r>
            <a:r>
              <a:rPr lang="uk-UA" sz="2400" b="1" dirty="0" smtClean="0"/>
              <a:t> </a:t>
            </a:r>
            <a:br>
              <a:rPr lang="uk-UA" sz="2400" b="1" dirty="0" smtClean="0"/>
            </a:br>
            <a:r>
              <a:rPr lang="uk-UA" sz="2400" b="1" dirty="0" smtClean="0"/>
              <a:t>імені А. С. Макаренка.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 Для </a:t>
            </a:r>
            <a:r>
              <a:rPr lang="ru-RU" b="1" dirty="0" err="1" smtClean="0"/>
              <a:t>здобувачів</a:t>
            </a:r>
            <a:r>
              <a:rPr lang="ru-RU" b="1" dirty="0" smtClean="0"/>
              <a:t> </a:t>
            </a:r>
            <a:r>
              <a:rPr lang="ru-RU" b="1" dirty="0" err="1" smtClean="0"/>
              <a:t>вищої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визначено</a:t>
            </a:r>
            <a:r>
              <a:rPr lang="ru-RU" b="1" dirty="0" smtClean="0"/>
              <a:t> 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академічної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відповідальності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uk-UA" dirty="0" smtClean="0"/>
              <a:t>попередження; </a:t>
            </a:r>
            <a:endParaRPr lang="ru-RU" dirty="0" smtClean="0"/>
          </a:p>
          <a:p>
            <a:r>
              <a:rPr lang="uk-UA" dirty="0" smtClean="0"/>
              <a:t>повторне проходження оцінювання (контрольної роботи, іспиту, заліку тощо); </a:t>
            </a:r>
            <a:endParaRPr lang="ru-RU" dirty="0" smtClean="0"/>
          </a:p>
          <a:p>
            <a:r>
              <a:rPr lang="uk-UA" dirty="0" smtClean="0"/>
              <a:t>позбавлення академічної стипендії; </a:t>
            </a:r>
            <a:endParaRPr lang="ru-RU" dirty="0" smtClean="0"/>
          </a:p>
          <a:p>
            <a:r>
              <a:rPr lang="uk-UA" dirty="0" smtClean="0"/>
              <a:t>повторне проходження відповідного освітнього компонента освітньої програми; </a:t>
            </a:r>
            <a:endParaRPr lang="ru-RU" dirty="0" smtClean="0"/>
          </a:p>
          <a:p>
            <a:r>
              <a:rPr lang="uk-UA" dirty="0" smtClean="0"/>
              <a:t>відрахування з університету.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Закон України «Про освіту». </a:t>
            </a:r>
            <a:br>
              <a:rPr lang="uk-UA" sz="2400" b="1" dirty="0" smtClean="0"/>
            </a:br>
            <a:r>
              <a:rPr lang="uk-UA" sz="2400" b="1" dirty="0" smtClean="0"/>
              <a:t>Стаття 42.</a:t>
            </a:r>
            <a:r>
              <a:rPr lang="ru-RU" sz="2400" dirty="0" smtClean="0"/>
              <a:t> </a:t>
            </a:r>
            <a:r>
              <a:rPr lang="uk-UA" sz="2400" dirty="0" smtClean="0"/>
              <a:t>Академічна доброчесність. </a:t>
            </a:r>
            <a:br>
              <a:rPr lang="uk-UA" sz="2400" dirty="0" smtClean="0"/>
            </a:br>
            <a:r>
              <a:rPr lang="uk-UA" sz="2400" b="1" dirty="0" smtClean="0"/>
              <a:t>Кодекс академічної доброчесності </a:t>
            </a:r>
            <a:r>
              <a:rPr lang="uk-UA" sz="2400" b="1" dirty="0" err="1" smtClean="0"/>
              <a:t>СумДПУ</a:t>
            </a:r>
            <a:r>
              <a:rPr lang="uk-UA" sz="2400" b="1" dirty="0" smtClean="0"/>
              <a:t> </a:t>
            </a:r>
            <a:br>
              <a:rPr lang="uk-UA" sz="2400" b="1" dirty="0" smtClean="0"/>
            </a:br>
            <a:r>
              <a:rPr lang="uk-UA" sz="2400" b="1" dirty="0" smtClean="0"/>
              <a:t>імені А. С. Макаренка.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uk-UA" b="1" dirty="0" smtClean="0"/>
              <a:t>Для</a:t>
            </a:r>
            <a:r>
              <a:rPr lang="ru-RU" b="1" dirty="0" smtClean="0"/>
              <a:t> </a:t>
            </a:r>
            <a:r>
              <a:rPr lang="uk-UA" b="1" dirty="0" smtClean="0"/>
              <a:t>науково-педагогічних, наукових і педагогічних працівників визначено такі види академічної відповідальності:</a:t>
            </a:r>
            <a:endParaRPr lang="ru-RU" dirty="0" smtClean="0"/>
          </a:p>
          <a:p>
            <a:r>
              <a:rPr lang="uk-UA" dirty="0" smtClean="0"/>
              <a:t>відмова у присудженні наукового ступеня чи присвоєнні вченого звання; </a:t>
            </a:r>
            <a:endParaRPr lang="ru-RU" dirty="0" smtClean="0"/>
          </a:p>
          <a:p>
            <a:r>
              <a:rPr lang="uk-UA" dirty="0" smtClean="0"/>
              <a:t>позбавлення присудженого наукового ступеня чи присвоєного вченого звання; </a:t>
            </a:r>
            <a:endParaRPr lang="ru-RU" dirty="0" smtClean="0"/>
          </a:p>
          <a:p>
            <a:r>
              <a:rPr lang="uk-UA" dirty="0" smtClean="0"/>
              <a:t>позбавлення права брати участь у роботі визначених законом органів чи займати визначені законом посади; </a:t>
            </a:r>
            <a:endParaRPr lang="ru-RU" dirty="0" smtClean="0"/>
          </a:p>
          <a:p>
            <a:r>
              <a:rPr lang="uk-UA" dirty="0" smtClean="0"/>
              <a:t>догана; </a:t>
            </a:r>
            <a:endParaRPr lang="ru-RU" dirty="0" smtClean="0"/>
          </a:p>
          <a:p>
            <a:r>
              <a:rPr lang="uk-UA" dirty="0" smtClean="0"/>
              <a:t>звільнення з посади.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22.04. Вебинар АД\8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5627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391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АКАДЕМІЧНА ВІДПОВІДАЛЬНІСТЬ</vt:lpstr>
      <vt:lpstr>Слайд 2</vt:lpstr>
      <vt:lpstr>Закон України «Про освіту». Стаття 42. Академічна доброчесність.</vt:lpstr>
      <vt:lpstr>Закон України «Про освіту». Стаття 42. Академічна доброчесність.</vt:lpstr>
      <vt:lpstr>Закон України «Про освіту». Стаття 42. Академічна доброчесність.</vt:lpstr>
      <vt:lpstr>Закон України «Про освіту». Стаття 42. Академічна доброчесність.</vt:lpstr>
      <vt:lpstr>Закон України «Про освіту».  Стаття 42. Академічна доброчесність.  Кодекс академічної доброчесності СумДПУ  імені А. С. Макаренка.</vt:lpstr>
      <vt:lpstr>Закон України «Про освіту».  Стаття 42. Академічна доброчесність.  Кодекс академічної доброчесності СумДПУ  імені А. С. Макаренка.</vt:lpstr>
      <vt:lpstr>Слайд 9</vt:lpstr>
      <vt:lpstr>Слайд 10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АКАДЕМІЧНА ВІДПОВІДАЛЬНІСТЬ</dc:title>
  <dc:creator>user</dc:creator>
  <cp:lastModifiedBy>user</cp:lastModifiedBy>
  <cp:revision>12</cp:revision>
  <dcterms:created xsi:type="dcterms:W3CDTF">2020-05-14T19:43:15Z</dcterms:created>
  <dcterms:modified xsi:type="dcterms:W3CDTF">2020-05-15T09:39:56Z</dcterms:modified>
</cp:coreProperties>
</file>